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2" r:id="rId2"/>
  </p:sldMasterIdLst>
  <p:notesMasterIdLst>
    <p:notesMasterId r:id="rId30"/>
  </p:notesMasterIdLst>
  <p:sldIdLst>
    <p:sldId id="282" r:id="rId3"/>
    <p:sldId id="28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84" r:id="rId21"/>
    <p:sldId id="283" r:id="rId22"/>
    <p:sldId id="274" r:id="rId23"/>
    <p:sldId id="275" r:id="rId24"/>
    <p:sldId id="276" r:id="rId25"/>
    <p:sldId id="277" r:id="rId26"/>
    <p:sldId id="278" r:id="rId27"/>
    <p:sldId id="279" r:id="rId28"/>
    <p:sldId id="281" r:id="rId2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380"/>
    <p:restoredTop sz="94660"/>
  </p:normalViewPr>
  <p:slideViewPr>
    <p:cSldViewPr>
      <p:cViewPr varScale="1">
        <p:scale>
          <a:sx n="74" d="100"/>
          <a:sy n="74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B5778F4-C320-42BC-A7AB-6A01FF43F3F1}" type="datetimeFigureOut">
              <a:rPr lang="ar-SA" smtClean="0"/>
              <a:pPr/>
              <a:t>24/11/1436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674EA04-D891-487B-8062-9D775AE3BDE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9671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53FBE-9B30-4499-A982-B7CCC082E08B}" type="slidenum">
              <a:rPr lang="ar-SA" smtClean="0"/>
              <a:pPr/>
              <a:t>9</a:t>
            </a:fld>
            <a:endParaRPr lang="ar-S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6006-FB33-490F-AF94-2942021B2C4B}" type="datetimeFigureOut">
              <a:rPr lang="ar-SA" smtClean="0"/>
              <a:pPr/>
              <a:t>24/11/1436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195-17CE-4256-B5D3-6F6AD2A001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6006-FB33-490F-AF94-2942021B2C4B}" type="datetimeFigureOut">
              <a:rPr lang="ar-SA" smtClean="0"/>
              <a:pPr/>
              <a:t>24/11/1436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195-17CE-4256-B5D3-6F6AD2A001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6006-FB33-490F-AF94-2942021B2C4B}" type="datetimeFigureOut">
              <a:rPr lang="ar-SA" smtClean="0"/>
              <a:pPr/>
              <a:t>24/11/1436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195-17CE-4256-B5D3-6F6AD2A001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6006-FB33-490F-AF94-2942021B2C4B}" type="datetimeFigureOut">
              <a:rPr lang="ar-SA" smtClean="0"/>
              <a:pPr/>
              <a:t>24/11/1436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195-17CE-4256-B5D3-6F6AD2A001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6006-FB33-490F-AF94-2942021B2C4B}" type="datetimeFigureOut">
              <a:rPr lang="ar-SA" smtClean="0"/>
              <a:pPr/>
              <a:t>24/11/1436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195-17CE-4256-B5D3-6F6AD2A001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6006-FB33-490F-AF94-2942021B2C4B}" type="datetimeFigureOut">
              <a:rPr lang="ar-SA" smtClean="0"/>
              <a:pPr/>
              <a:t>24/11/1436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195-17CE-4256-B5D3-6F6AD2A001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6006-FB33-490F-AF94-2942021B2C4B}" type="datetimeFigureOut">
              <a:rPr lang="ar-SA" smtClean="0"/>
              <a:pPr/>
              <a:t>24/11/1436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195-17CE-4256-B5D3-6F6AD2A001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6006-FB33-490F-AF94-2942021B2C4B}" type="datetimeFigureOut">
              <a:rPr lang="ar-SA" smtClean="0"/>
              <a:pPr/>
              <a:t>24/11/1436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195-17CE-4256-B5D3-6F6AD2A001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6006-FB33-490F-AF94-2942021B2C4B}" type="datetimeFigureOut">
              <a:rPr lang="ar-SA" smtClean="0"/>
              <a:pPr/>
              <a:t>24/11/1436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195-17CE-4256-B5D3-6F6AD2A001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6006-FB33-490F-AF94-2942021B2C4B}" type="datetimeFigureOut">
              <a:rPr lang="ar-SA" smtClean="0"/>
              <a:pPr/>
              <a:t>24/11/1436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195-17CE-4256-B5D3-6F6AD2A001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6006-FB33-490F-AF94-2942021B2C4B}" type="datetimeFigureOut">
              <a:rPr lang="ar-SA" smtClean="0"/>
              <a:pPr/>
              <a:t>24/11/1436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195-17CE-4256-B5D3-6F6AD2A001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6006-FB33-490F-AF94-2942021B2C4B}" type="datetimeFigureOut">
              <a:rPr lang="ar-SA" smtClean="0"/>
              <a:pPr/>
              <a:t>24/11/1436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195-17CE-4256-B5D3-6F6AD2A001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6006-FB33-490F-AF94-2942021B2C4B}" type="datetimeFigureOut">
              <a:rPr lang="ar-SA" smtClean="0"/>
              <a:pPr/>
              <a:t>24/11/1436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195-17CE-4256-B5D3-6F6AD2A001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6006-FB33-490F-AF94-2942021B2C4B}" type="datetimeFigureOut">
              <a:rPr lang="ar-SA" smtClean="0"/>
              <a:pPr/>
              <a:t>24/11/1436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195-17CE-4256-B5D3-6F6AD2A001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6006-FB33-490F-AF94-2942021B2C4B}" type="datetimeFigureOut">
              <a:rPr lang="ar-SA" smtClean="0"/>
              <a:pPr/>
              <a:t>24/11/1436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195-17CE-4256-B5D3-6F6AD2A001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6006-FB33-490F-AF94-2942021B2C4B}" type="datetimeFigureOut">
              <a:rPr lang="ar-SA" smtClean="0"/>
              <a:pPr/>
              <a:t>24/11/1436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195-17CE-4256-B5D3-6F6AD2A001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6006-FB33-490F-AF94-2942021B2C4B}" type="datetimeFigureOut">
              <a:rPr lang="ar-SA" smtClean="0"/>
              <a:pPr/>
              <a:t>24/11/1436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195-17CE-4256-B5D3-6F6AD2A001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6006-FB33-490F-AF94-2942021B2C4B}" type="datetimeFigureOut">
              <a:rPr lang="ar-SA" smtClean="0"/>
              <a:pPr/>
              <a:t>24/11/1436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195-17CE-4256-B5D3-6F6AD2A001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6006-FB33-490F-AF94-2942021B2C4B}" type="datetimeFigureOut">
              <a:rPr lang="ar-SA" smtClean="0"/>
              <a:pPr/>
              <a:t>24/11/1436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195-17CE-4256-B5D3-6F6AD2A001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6006-FB33-490F-AF94-2942021B2C4B}" type="datetimeFigureOut">
              <a:rPr lang="ar-SA" smtClean="0"/>
              <a:pPr/>
              <a:t>24/11/1436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195-17CE-4256-B5D3-6F6AD2A001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6006-FB33-490F-AF94-2942021B2C4B}" type="datetimeFigureOut">
              <a:rPr lang="ar-SA" smtClean="0"/>
              <a:pPr/>
              <a:t>24/11/1436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195-17CE-4256-B5D3-6F6AD2A001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6006-FB33-490F-AF94-2942021B2C4B}" type="datetimeFigureOut">
              <a:rPr lang="ar-SA" smtClean="0"/>
              <a:pPr/>
              <a:t>24/11/1436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A8E0195-17CE-4256-B5D3-6F6AD2A001F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CE36006-FB33-490F-AF94-2942021B2C4B}" type="datetimeFigureOut">
              <a:rPr lang="ar-SA" smtClean="0"/>
              <a:pPr/>
              <a:t>24/11/1436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8E0195-17CE-4256-B5D3-6F6AD2A001F2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36006-FB33-490F-AF94-2942021B2C4B}" type="datetimeFigureOut">
              <a:rPr lang="ar-SA" smtClean="0"/>
              <a:pPr/>
              <a:t>24/11/1436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E0195-17CE-4256-B5D3-6F6AD2A001F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609600" y="1772816"/>
            <a:ext cx="2212848" cy="3070218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 </a:t>
            </a: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304</a:t>
            </a:r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Lecture \ 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ar-S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عنصر نائب للصورة 6" descr="تنزيل (5)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1050" r="1105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to laboratory department &amp; blood bank department </a:t>
            </a:r>
            <a:endParaRPr lang="ar-SA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>
                <a:solidFill>
                  <a:srgbClr val="00B0F0"/>
                </a:solidFill>
                <a:latin typeface="+mj-lt"/>
              </a:rPr>
              <a:t>4- Biosafety cabinet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is an enclosed, ventilated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Laboratory  workspace for safely 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working with materials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 contaminated with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pathogens requiring 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a defined biosafety level.</a:t>
            </a:r>
            <a:endParaRPr lang="ar-SA" dirty="0">
              <a:latin typeface="+mj-lt"/>
            </a:endParaRPr>
          </a:p>
        </p:txBody>
      </p:sp>
      <p:pic>
        <p:nvPicPr>
          <p:cNvPr id="4" name="صورة 3" descr="220px-Influenza_virus_researc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1928802"/>
            <a:ext cx="3571900" cy="4572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to laboratory department &amp; blood bank department </a:t>
            </a:r>
            <a:endParaRPr lang="ar-SA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>
                <a:solidFill>
                  <a:srgbClr val="00B0F0"/>
                </a:solidFill>
                <a:latin typeface="+mj-lt"/>
              </a:rPr>
              <a:t>5- Pipette (micro pipette)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 is a laboratory tool used to transport a measured volume of liquid.</a:t>
            </a:r>
            <a:endParaRPr lang="ar-SA" dirty="0">
              <a:latin typeface="+mj-lt"/>
            </a:endParaRPr>
          </a:p>
        </p:txBody>
      </p:sp>
      <p:pic>
        <p:nvPicPr>
          <p:cNvPr id="1030" name="Picture 6" descr="http://www.alphamultiservicesinc.com/files/1435705/uploaded/4811276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846" y="2996952"/>
            <a:ext cx="29146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31GGx7RuDqL.jpg (285×290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423" y="3101124"/>
            <a:ext cx="3506713" cy="3568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to laboratory department &amp; blood bank department </a:t>
            </a:r>
            <a:endParaRPr lang="ar-SA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l" rtl="0">
              <a:buNone/>
            </a:pPr>
            <a:r>
              <a:rPr lang="en-US" dirty="0" smtClean="0">
                <a:solidFill>
                  <a:srgbClr val="00B0F0"/>
                </a:solidFill>
                <a:latin typeface="+mj-lt"/>
              </a:rPr>
              <a:t>6- Petri dish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is a shallow glass or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 plastic cylindrical 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lidded dish .</a:t>
            </a:r>
          </a:p>
          <a:p>
            <a:pPr algn="l" rtl="0">
              <a:buFont typeface="Arial" charset="0"/>
              <a:buChar char="•"/>
            </a:pPr>
            <a:r>
              <a:rPr lang="en-US" dirty="0" smtClean="0">
                <a:latin typeface="+mj-lt"/>
              </a:rPr>
              <a:t>Agar plate : is a Petri dish  partially 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filled with growth medium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Usually  warm liquid 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containing agar and 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a mixture of specific 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ingredients . After the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 agar cools and solidifies,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 the dish is ready to receive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 a microbe-laden sample in 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a process known as inoculation 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or "plating".</a:t>
            </a:r>
            <a:endParaRPr lang="ar-SA" dirty="0">
              <a:latin typeface="+mj-lt"/>
            </a:endParaRPr>
          </a:p>
        </p:txBody>
      </p:sp>
      <p:pic>
        <p:nvPicPr>
          <p:cNvPr id="4" name="صورة 3" descr="images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3428976"/>
            <a:ext cx="2357454" cy="3429024"/>
          </a:xfrm>
          <a:prstGeom prst="rect">
            <a:avLst/>
          </a:prstGeom>
        </p:spPr>
      </p:pic>
      <p:pic>
        <p:nvPicPr>
          <p:cNvPr id="5" name="صورة 4" descr="تنزيل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47" y="3071786"/>
            <a:ext cx="2571753" cy="3786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to laboratory department &amp; blood bank department </a:t>
            </a:r>
            <a:endParaRPr lang="ar-SA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>
                <a:latin typeface="+mj-lt"/>
              </a:rPr>
              <a:t>   </a:t>
            </a:r>
            <a:r>
              <a:rPr lang="en-US" dirty="0" smtClean="0">
                <a:solidFill>
                  <a:srgbClr val="00B0F0"/>
                </a:solidFill>
                <a:latin typeface="+mj-lt"/>
              </a:rPr>
              <a:t>7- water </a:t>
            </a:r>
            <a:r>
              <a:rPr lang="en-US" dirty="0">
                <a:solidFill>
                  <a:srgbClr val="00B0F0"/>
                </a:solidFill>
                <a:latin typeface="+mj-lt"/>
              </a:rPr>
              <a:t>bath </a:t>
            </a:r>
            <a:r>
              <a:rPr lang="en-US" dirty="0" smtClean="0">
                <a:solidFill>
                  <a:srgbClr val="00B0F0"/>
                </a:solidFill>
                <a:latin typeface="+mj-lt"/>
              </a:rPr>
              <a:t>      8- mouth pipette    9- plastic pipette</a:t>
            </a:r>
          </a:p>
          <a:p>
            <a:pPr algn="l" rtl="0">
              <a:buNone/>
            </a:pPr>
            <a:endParaRPr lang="en-US" dirty="0" smtClean="0">
              <a:latin typeface="+mj-lt"/>
            </a:endParaRP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                                                                         </a:t>
            </a:r>
          </a:p>
          <a:p>
            <a:pPr algn="l" rtl="0">
              <a:buNone/>
            </a:pPr>
            <a:endParaRPr lang="en-US" dirty="0" smtClean="0">
              <a:latin typeface="+mj-lt"/>
            </a:endParaRPr>
          </a:p>
          <a:p>
            <a:pPr algn="l" rtl="0">
              <a:buNone/>
            </a:pPr>
            <a:endParaRPr lang="en-US" dirty="0" smtClean="0">
              <a:latin typeface="+mj-lt"/>
            </a:endParaRP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       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10- mixer                11- microscope           </a:t>
            </a:r>
            <a:r>
              <a:rPr lang="en-US" dirty="0" smtClean="0">
                <a:solidFill>
                  <a:srgbClr val="00B0F0"/>
                </a:solidFill>
                <a:latin typeface="+mj-lt"/>
              </a:rPr>
              <a:t>12- Cuvette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                                                </a:t>
            </a:r>
          </a:p>
          <a:p>
            <a:pPr algn="l" rtl="0">
              <a:buNone/>
            </a:pPr>
            <a:endParaRPr lang="en-US" dirty="0" smtClean="0">
              <a:latin typeface="+mj-lt"/>
            </a:endParaRP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 </a:t>
            </a:r>
          </a:p>
          <a:p>
            <a:pPr algn="l" rtl="0">
              <a:buNone/>
            </a:pPr>
            <a:endParaRPr lang="ar-SA" dirty="0">
              <a:latin typeface="+mj-lt"/>
            </a:endParaRPr>
          </a:p>
        </p:txBody>
      </p:sp>
      <p:pic>
        <p:nvPicPr>
          <p:cNvPr id="4" name="صورة 3" descr="تنزيل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2500306"/>
            <a:ext cx="2333625" cy="1952625"/>
          </a:xfrm>
          <a:prstGeom prst="rect">
            <a:avLst/>
          </a:prstGeom>
        </p:spPr>
      </p:pic>
      <p:pic>
        <p:nvPicPr>
          <p:cNvPr id="5" name="صورة 4" descr="pipette_345_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2" y="2571744"/>
            <a:ext cx="2143140" cy="1643074"/>
          </a:xfrm>
          <a:prstGeom prst="rect">
            <a:avLst/>
          </a:prstGeom>
        </p:spPr>
      </p:pic>
      <p:pic>
        <p:nvPicPr>
          <p:cNvPr id="6" name="صورة 5" descr="تنزيل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2264" y="4786322"/>
            <a:ext cx="2143125" cy="2071678"/>
          </a:xfrm>
          <a:prstGeom prst="rect">
            <a:avLst/>
          </a:prstGeom>
        </p:spPr>
      </p:pic>
      <p:pic>
        <p:nvPicPr>
          <p:cNvPr id="7" name="صورة 6" descr="images (1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3306" y="4786322"/>
            <a:ext cx="2143125" cy="2071678"/>
          </a:xfrm>
          <a:prstGeom prst="rect">
            <a:avLst/>
          </a:prstGeom>
        </p:spPr>
      </p:pic>
      <p:pic>
        <p:nvPicPr>
          <p:cNvPr id="8" name="صورة 7" descr="images (19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5786" y="4867275"/>
            <a:ext cx="2295525" cy="1990725"/>
          </a:xfrm>
          <a:prstGeom prst="rect">
            <a:avLst/>
          </a:prstGeom>
        </p:spPr>
      </p:pic>
      <p:pic>
        <p:nvPicPr>
          <p:cNvPr id="9" name="Picture 2" descr="http://www.qorpak.com/CatalogImages/17-713-Category_Primary_Imag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492896"/>
            <a:ext cx="2224838" cy="171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&quot;No&quot; Symbol 10"/>
          <p:cNvSpPr/>
          <p:nvPr/>
        </p:nvSpPr>
        <p:spPr>
          <a:xfrm>
            <a:off x="3491880" y="2500306"/>
            <a:ext cx="2001404" cy="1706911"/>
          </a:xfrm>
          <a:prstGeom prst="noSmoking">
            <a:avLst>
              <a:gd name="adj" fmla="val 886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Safety rules</a:t>
            </a:r>
            <a:endParaRPr lang="ar-SA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u="sng" dirty="0" smtClean="0">
                <a:latin typeface="+mj-lt"/>
              </a:rPr>
              <a:t>DEFINITION:</a:t>
            </a:r>
          </a:p>
          <a:p>
            <a:pPr algn="l" rtl="0"/>
            <a:r>
              <a:rPr lang="en-US" dirty="0" smtClean="0">
                <a:latin typeface="+mj-lt"/>
              </a:rPr>
              <a:t>Safety is the </a:t>
            </a:r>
            <a:r>
              <a:rPr lang="en-US" dirty="0">
                <a:latin typeface="+mj-lt"/>
              </a:rPr>
              <a:t>control of recognized hazards to achieve an acceptable level of </a:t>
            </a:r>
            <a:r>
              <a:rPr lang="en-US" dirty="0" smtClean="0">
                <a:latin typeface="+mj-lt"/>
              </a:rPr>
              <a:t>risk.</a:t>
            </a:r>
          </a:p>
          <a:p>
            <a:pPr algn="l" rtl="0"/>
            <a:r>
              <a:rPr lang="en-US" dirty="0" smtClean="0">
                <a:latin typeface="+mj-lt"/>
              </a:rPr>
              <a:t>This </a:t>
            </a:r>
            <a:r>
              <a:rPr lang="en-US" dirty="0">
                <a:latin typeface="+mj-lt"/>
              </a:rPr>
              <a:t>can take the form of being protected from the event or from exposure to something that causes health or economical losses. It can include protection of people or of possessions.</a:t>
            </a:r>
            <a:r>
              <a:rPr lang="en-US" dirty="0" smtClean="0">
                <a:latin typeface="+mj-lt"/>
              </a:rPr>
              <a:t> </a:t>
            </a:r>
          </a:p>
          <a:p>
            <a:pPr algn="l" rtl="0">
              <a:buNone/>
            </a:pPr>
            <a:endParaRPr lang="ar-SA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Safety rules</a:t>
            </a:r>
            <a:endParaRPr lang="ar-SA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 algn="l" rtl="0">
              <a:buClr>
                <a:schemeClr val="accent3"/>
              </a:buClr>
              <a:buSzPct val="95000"/>
              <a:buFont typeface="Wingdings" panose="05000000000000000000" pitchFamily="2" charset="2"/>
              <a:buChar char="Ø"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Always behave responsibly </a:t>
            </a:r>
          </a:p>
          <a:p>
            <a:pPr marL="274320" lvl="1" indent="-274320" algn="l" rtl="0">
              <a:buClr>
                <a:schemeClr val="accent3"/>
              </a:buClr>
              <a:buSzPct val="95000"/>
            </a:pPr>
            <a:r>
              <a:rPr lang="en-US" b="1" dirty="0" smtClean="0">
                <a:latin typeface="+mj-lt"/>
              </a:rPr>
              <a:t>General Safety Procedures</a:t>
            </a:r>
            <a:endParaRPr lang="en-US" dirty="0" smtClean="0">
              <a:latin typeface="+mj-lt"/>
            </a:endParaRPr>
          </a:p>
          <a:p>
            <a:pPr marL="274320" lvl="2" indent="-274320" algn="l" rtl="0">
              <a:buClr>
                <a:schemeClr val="accent3"/>
              </a:buClr>
              <a:buSzPct val="95000"/>
              <a:buNone/>
            </a:pPr>
            <a:r>
              <a:rPr lang="en-US" dirty="0" smtClean="0">
                <a:latin typeface="+mj-lt"/>
              </a:rPr>
              <a:t>1- </a:t>
            </a:r>
            <a:r>
              <a:rPr lang="en-US" sz="2400" dirty="0" smtClean="0">
                <a:latin typeface="+mj-lt"/>
              </a:rPr>
              <a:t>All department employees report defective equipment, unsafe conditions, acts or safety hazards to supervisor.</a:t>
            </a:r>
          </a:p>
          <a:p>
            <a:pPr marL="274320" lvl="2" indent="-274320" algn="l" rtl="0">
              <a:buClr>
                <a:schemeClr val="accent3"/>
              </a:buClr>
              <a:buSzPct val="95000"/>
              <a:buNone/>
            </a:pPr>
            <a:r>
              <a:rPr lang="en-US" dirty="0" smtClean="0">
                <a:latin typeface="+mj-lt"/>
              </a:rPr>
              <a:t>2- </a:t>
            </a:r>
            <a:r>
              <a:rPr lang="en-US" sz="2400" dirty="0" smtClean="0">
                <a:latin typeface="+mj-lt"/>
              </a:rPr>
              <a:t>Keep electrical cords clear of passageways.</a:t>
            </a:r>
          </a:p>
          <a:p>
            <a:pPr marL="274320" lvl="2" indent="-274320" algn="l" rtl="0">
              <a:buClr>
                <a:schemeClr val="accent3"/>
              </a:buClr>
              <a:buSzPct val="95000"/>
              <a:buNone/>
            </a:pPr>
            <a:r>
              <a:rPr lang="en-US" dirty="0" smtClean="0">
                <a:latin typeface="+mj-lt"/>
              </a:rPr>
              <a:t>3- </a:t>
            </a:r>
            <a:r>
              <a:rPr lang="en-US" sz="2400" dirty="0" smtClean="0">
                <a:latin typeface="+mj-lt"/>
              </a:rPr>
              <a:t>All equipment and supplies must be properly stored. Heavy items not stored on top shelves.</a:t>
            </a:r>
          </a:p>
          <a:p>
            <a:pPr marL="274320" lvl="2" indent="-274320" algn="l" rtl="0">
              <a:buClr>
                <a:schemeClr val="accent3"/>
              </a:buClr>
              <a:buSzPct val="95000"/>
              <a:buNone/>
            </a:pPr>
            <a:r>
              <a:rPr lang="en-US" dirty="0" smtClean="0">
                <a:latin typeface="+mj-lt"/>
              </a:rPr>
              <a:t>4- </a:t>
            </a:r>
            <a:r>
              <a:rPr lang="en-US" sz="2400" dirty="0" smtClean="0">
                <a:latin typeface="+mj-lt"/>
              </a:rPr>
              <a:t>Scissors, knives, pins, razor blades and other sharp instruments safely stored and used.  </a:t>
            </a:r>
          </a:p>
          <a:p>
            <a:pPr algn="l" rtl="0">
              <a:buNone/>
            </a:pPr>
            <a:endParaRPr lang="ar-SA" dirty="0">
              <a:latin typeface="+mj-lt"/>
            </a:endParaRPr>
          </a:p>
        </p:txBody>
      </p:sp>
      <p:pic>
        <p:nvPicPr>
          <p:cNvPr id="4098" name="Picture 2" descr="SafetyFirstSign.png (400×30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976" y="836712"/>
            <a:ext cx="2478024" cy="1858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5364088" y="2060848"/>
            <a:ext cx="1828800" cy="1828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Safety rules</a:t>
            </a:r>
            <a:endParaRPr lang="ar-SA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2" indent="-274320" algn="l" rtl="0">
              <a:buClr>
                <a:schemeClr val="accent3"/>
              </a:buClr>
              <a:buSzPct val="95000"/>
              <a:buNone/>
            </a:pPr>
            <a:r>
              <a:rPr lang="en-US" dirty="0" smtClean="0">
                <a:latin typeface="+mj-lt"/>
              </a:rPr>
              <a:t>5- </a:t>
            </a:r>
            <a:r>
              <a:rPr lang="en-US" sz="2400" dirty="0" smtClean="0">
                <a:latin typeface="+mj-lt"/>
              </a:rPr>
              <a:t>All electric machines with heat producing elements turned off when not in use.</a:t>
            </a:r>
          </a:p>
          <a:p>
            <a:pPr marL="274320" lvl="2" indent="-274320" algn="l" rtl="0">
              <a:buClr>
                <a:schemeClr val="accent3"/>
              </a:buClr>
              <a:buSzPct val="95000"/>
              <a:buNone/>
            </a:pPr>
            <a:r>
              <a:rPr lang="en-US" dirty="0" smtClean="0">
                <a:latin typeface="+mj-lt"/>
              </a:rPr>
              <a:t>6- </a:t>
            </a:r>
            <a:r>
              <a:rPr lang="en-US" sz="2400" dirty="0" smtClean="0">
                <a:latin typeface="+mj-lt"/>
              </a:rPr>
              <a:t>Minor spills, i.e., water, cleaned by the employee who discovers the spill. Major spills cleaned by Environmental Services Department.</a:t>
            </a:r>
          </a:p>
          <a:p>
            <a:pPr algn="l" rtl="0">
              <a:buNone/>
            </a:pPr>
            <a:endParaRPr lang="ar-SA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Safety rules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2" indent="-274320" algn="l" rtl="0">
              <a:buClr>
                <a:schemeClr val="accent3"/>
              </a:buClr>
              <a:buSzPct val="95000"/>
            </a:pPr>
            <a:r>
              <a:rPr lang="en-US" dirty="0" smtClean="0">
                <a:latin typeface="+mj-lt"/>
              </a:rPr>
              <a:t>7- </a:t>
            </a:r>
            <a:r>
              <a:rPr lang="en-US" sz="2400" dirty="0" smtClean="0">
                <a:latin typeface="+mj-lt"/>
              </a:rPr>
              <a:t>Obey warning signs.</a:t>
            </a:r>
          </a:p>
          <a:p>
            <a:pPr algn="l" rtl="0">
              <a:buNone/>
            </a:pPr>
            <a:endParaRPr lang="ar-SA" dirty="0">
              <a:latin typeface="+mj-lt"/>
            </a:endParaRPr>
          </a:p>
        </p:txBody>
      </p:sp>
      <p:pic>
        <p:nvPicPr>
          <p:cNvPr id="4" name="صورة 3" descr="تنزيل (1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2357430"/>
            <a:ext cx="4429156" cy="41433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labface.com/blog/wp-content/uploads/2011/03/warning-sig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644" y="404664"/>
            <a:ext cx="6408712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63888" y="44624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2000" b="1" dirty="0" smtClean="0">
                <a:latin typeface="Calibri" panose="020F0502020204030204" pitchFamily="34" charset="0"/>
              </a:rPr>
              <a:t>General Caution</a:t>
            </a:r>
            <a:endParaRPr lang="en-US" sz="2000" b="1" dirty="0"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44624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2000" b="1" dirty="0">
                <a:latin typeface="Calibri" panose="020F0502020204030204" pitchFamily="34" charset="0"/>
              </a:rPr>
              <a:t>Ionizing Radiation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24128" y="44624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2000" b="1" dirty="0" smtClean="0">
                <a:latin typeface="Calibri" panose="020F0502020204030204" pitchFamily="34" charset="0"/>
              </a:rPr>
              <a:t>High Voltage</a:t>
            </a:r>
            <a:endParaRPr lang="en-US" sz="2000" b="1" dirty="0"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63888" y="2348880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2000" b="1" dirty="0" smtClean="0">
                <a:latin typeface="Calibri" panose="020F0502020204030204" pitchFamily="34" charset="0"/>
              </a:rPr>
              <a:t>Toxic ( Poison )</a:t>
            </a:r>
            <a:endParaRPr lang="en-US" sz="2000" b="1" dirty="0"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8" y="2348880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2000" b="1" dirty="0" smtClean="0">
                <a:latin typeface="Calibri" panose="020F0502020204030204" pitchFamily="34" charset="0"/>
              </a:rPr>
              <a:t>Flammable</a:t>
            </a:r>
            <a:endParaRPr lang="en-US" sz="2000" b="1" dirty="0"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24128" y="2348880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2000" b="1" dirty="0" smtClean="0">
                <a:latin typeface="Calibri" panose="020F0502020204030204" pitchFamily="34" charset="0"/>
              </a:rPr>
              <a:t>Laser Radiation</a:t>
            </a:r>
            <a:endParaRPr lang="en-US" sz="2000" b="1" dirty="0"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63888" y="4653136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2000" b="1" dirty="0" smtClean="0">
                <a:latin typeface="Calibri" panose="020F0502020204030204" pitchFamily="34" charset="0"/>
              </a:rPr>
              <a:t>Irritant</a:t>
            </a:r>
            <a:endParaRPr lang="en-US" sz="2000" b="1" dirty="0"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03648" y="4653136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2000" b="1" dirty="0">
                <a:latin typeface="Calibri" panose="020F0502020204030204" pitchFamily="34" charset="0"/>
              </a:rPr>
              <a:t>Biohazard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96136" y="4685074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2000" b="1" dirty="0" smtClean="0">
                <a:latin typeface="Calibri" panose="020F0502020204030204" pitchFamily="34" charset="0"/>
              </a:rPr>
              <a:t>Non-ionizing Radiation</a:t>
            </a:r>
            <a:endParaRPr lang="en-US" sz="2000" b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ery cold temperature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081" y="503312"/>
            <a:ext cx="2815919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55869713.JPG (447×389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2" y="480421"/>
            <a:ext cx="2478024" cy="2156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ot Surfac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0" y="427112"/>
            <a:ext cx="24765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8726" y="116632"/>
            <a:ext cx="16450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ar-SA"/>
            </a:defPPr>
            <a:lvl1pPr algn="ctr" rtl="0">
              <a:defRPr sz="2000" b="1"/>
            </a:lvl1pPr>
          </a:lstStyle>
          <a:p>
            <a:r>
              <a:rPr lang="en-US" dirty="0">
                <a:latin typeface="Calibri" panose="020F0502020204030204" pitchFamily="34" charset="0"/>
              </a:rPr>
              <a:t>Explosion risk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07904" y="44624"/>
            <a:ext cx="16450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ar-SA"/>
            </a:defPPr>
            <a:lvl1pPr algn="ctr" rtl="0">
              <a:defRPr sz="2000" b="1"/>
            </a:lvl1pPr>
          </a:lstStyle>
          <a:p>
            <a:r>
              <a:rPr lang="en-US" dirty="0" smtClean="0">
                <a:latin typeface="Calibri" panose="020F0502020204030204" pitchFamily="34" charset="0"/>
              </a:rPr>
              <a:t>Hot Surface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27295" y="116632"/>
            <a:ext cx="21931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ar-SA"/>
            </a:defPPr>
            <a:lvl1pPr algn="ctr" rtl="0">
              <a:defRPr sz="2000" b="1"/>
            </a:lvl1pPr>
          </a:lstStyle>
          <a:p>
            <a:r>
              <a:rPr lang="en-US" dirty="0" smtClean="0">
                <a:latin typeface="Calibri" panose="020F0502020204030204" pitchFamily="34" charset="0"/>
              </a:rPr>
              <a:t>Low Temperature </a:t>
            </a: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3078" name="Picture 6" descr="environmental_hazard.png (561×494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2" y="4675925"/>
            <a:ext cx="2478024" cy="218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-36512" y="4365104"/>
            <a:ext cx="2694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ar-SA"/>
            </a:defPPr>
            <a:lvl1pPr algn="ctr" rtl="0">
              <a:defRPr sz="2000" b="1"/>
            </a:lvl1pPr>
          </a:lstStyle>
          <a:p>
            <a:r>
              <a:rPr lang="en-US" dirty="0" smtClean="0">
                <a:latin typeface="Calibri" panose="020F0502020204030204" pitchFamily="34" charset="0"/>
              </a:rPr>
              <a:t>Environmental Hazard</a:t>
            </a: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3080" name="Picture 8" descr="KTnzgkETq.png (528×596)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90"/>
          <a:stretch/>
        </p:blipFill>
        <p:spPr bwMode="auto">
          <a:xfrm>
            <a:off x="6588224" y="4642367"/>
            <a:ext cx="2478024" cy="2215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486464" y="4293096"/>
            <a:ext cx="2694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ar-SA"/>
            </a:defPPr>
            <a:lvl1pPr algn="ctr" rtl="0">
              <a:defRPr sz="2000" b="1"/>
            </a:lvl1pPr>
          </a:lstStyle>
          <a:p>
            <a:r>
              <a:rPr lang="en-US" dirty="0" smtClean="0">
                <a:latin typeface="Calibri" panose="020F0502020204030204" pitchFamily="34" charset="0"/>
              </a:rPr>
              <a:t>Corrosive</a:t>
            </a: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3082" name="Picture 10" descr="Chemical-Label-LABEL_TRIANGLE_06_300.gif (300×300)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56" r="31123" b="20451"/>
          <a:stretch/>
        </p:blipFill>
        <p:spPr bwMode="auto">
          <a:xfrm>
            <a:off x="3332988" y="4653136"/>
            <a:ext cx="2478024" cy="2158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203848" y="4293096"/>
            <a:ext cx="2694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ar-SA"/>
            </a:defPPr>
            <a:lvl1pPr algn="ctr" rtl="0">
              <a:defRPr sz="2000" b="1"/>
            </a:lvl1pPr>
          </a:lstStyle>
          <a:p>
            <a:r>
              <a:rPr lang="en-US" dirty="0" smtClean="0">
                <a:latin typeface="Calibri" panose="020F0502020204030204" pitchFamily="34" charset="0"/>
              </a:rPr>
              <a:t>Oxidizer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2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3" grpId="0"/>
      <p:bldP spid="15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Learning objectives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+mj-lt"/>
              </a:rPr>
              <a:t>To know what is the lab department and it is roles.</a:t>
            </a:r>
          </a:p>
          <a:p>
            <a:pPr algn="l" rtl="0"/>
            <a:r>
              <a:rPr lang="en-US" dirty="0" smtClean="0">
                <a:latin typeface="+mj-lt"/>
              </a:rPr>
              <a:t>List the lab sections and their function.</a:t>
            </a:r>
          </a:p>
          <a:p>
            <a:pPr algn="l" rtl="0"/>
            <a:r>
              <a:rPr lang="en-US" dirty="0" smtClean="0">
                <a:latin typeface="+mj-lt"/>
              </a:rPr>
              <a:t>Identify some lab equipments and their uses.</a:t>
            </a:r>
          </a:p>
          <a:p>
            <a:pPr algn="l" rtl="0"/>
            <a:r>
              <a:rPr lang="en-US" dirty="0" smtClean="0">
                <a:latin typeface="+mj-lt"/>
              </a:rPr>
              <a:t>To understand the meaning of ( safety rules ).</a:t>
            </a:r>
          </a:p>
          <a:p>
            <a:pPr marL="274320" lvl="1" indent="-274320" algn="l" rtl="0">
              <a:buClr>
                <a:schemeClr val="accent3"/>
              </a:buClr>
              <a:buSzPct val="95000"/>
            </a:pPr>
            <a:r>
              <a:rPr lang="en-US" sz="2600" dirty="0" smtClean="0">
                <a:latin typeface="+mj-lt"/>
              </a:rPr>
              <a:t>General Safety Procedures.</a:t>
            </a:r>
          </a:p>
          <a:p>
            <a:pPr algn="l" rtl="0"/>
            <a:r>
              <a:rPr lang="en-US" dirty="0" smtClean="0">
                <a:latin typeface="+mj-lt"/>
              </a:rPr>
              <a:t>Rules of Obtaining the Specimen. </a:t>
            </a:r>
          </a:p>
          <a:p>
            <a:pPr algn="l" rtl="0"/>
            <a:endParaRPr lang="ar-SA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jptuke.files.wordpress.com/2009/06/signs1.jpg?w=500&amp;h=3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54" y="296652"/>
            <a:ext cx="8652893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08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edtl4480.bgsu.wikispaces.net/file/view/science%20safety%202.jpg/370199048/science%20safety%2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1982"/>
            <a:ext cx="7344816" cy="675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Safety rules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74320" lvl="2" indent="-274320" algn="l" rtl="0">
              <a:buClr>
                <a:schemeClr val="accent3"/>
              </a:buClr>
              <a:buSzPct val="95000"/>
              <a:buNone/>
            </a:pPr>
            <a:r>
              <a:rPr lang="en-US" dirty="0" smtClean="0">
                <a:latin typeface="+mj-lt"/>
              </a:rPr>
              <a:t>8- </a:t>
            </a:r>
            <a:r>
              <a:rPr lang="en-US" sz="2400" dirty="0" smtClean="0">
                <a:latin typeface="+mj-lt"/>
              </a:rPr>
              <a:t>Wear suitable clothing </a:t>
            </a:r>
          </a:p>
          <a:p>
            <a:pPr marL="274320" lvl="2" indent="-274320" algn="l" rtl="0">
              <a:buClr>
                <a:schemeClr val="accent3"/>
              </a:buClr>
              <a:buSzPct val="95000"/>
              <a:buNone/>
            </a:pPr>
            <a:r>
              <a:rPr lang="en-US" dirty="0" smtClean="0">
                <a:latin typeface="+mj-lt"/>
              </a:rPr>
              <a:t>9- </a:t>
            </a:r>
            <a:r>
              <a:rPr lang="en-US" sz="2400" dirty="0" smtClean="0">
                <a:latin typeface="+mj-lt"/>
              </a:rPr>
              <a:t>Keep hands away from sample needles and probes in the instrument chambers.</a:t>
            </a:r>
          </a:p>
          <a:p>
            <a:pPr algn="l" rtl="0">
              <a:buNone/>
            </a:pPr>
            <a:endParaRPr lang="ar-SA" dirty="0">
              <a:latin typeface="+mj-lt"/>
            </a:endParaRPr>
          </a:p>
        </p:txBody>
      </p:sp>
      <p:pic>
        <p:nvPicPr>
          <p:cNvPr id="4098" name="Picture 2" descr="http://0.tqn.com/d/chemistry/1/0/r/h/useprotectivefootwea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53136"/>
            <a:ext cx="1268760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cdxetextbook.com/images/cugogglesig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581128"/>
            <a:ext cx="1728192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safetyoffice.uwaterloo.ca/hse/chemicals/whmis/images/ppe_full_body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6984" y="1916832"/>
            <a:ext cx="1657184" cy="1649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0.tqn.com/d/chemistry/1/0/O/h/faceprotectio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1519" y="2060848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0.tqn.com/d/chemistry/1/6/I/h/glovesrequire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5464" y="2132856"/>
            <a:ext cx="1143000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www.bigdug.co.uk/images/wear-facemask-safety-sign-p3845-119026_zoom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747" y="3933056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://www3.imperial.ac.uk/pls/portallive/docs/1/55871707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28948"/>
            <a:ext cx="1950377" cy="2600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Safety rules</a:t>
            </a:r>
            <a:endParaRPr lang="ar-SA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2" indent="-274320" algn="l" rtl="0">
              <a:buClr>
                <a:schemeClr val="accent3"/>
              </a:buClr>
              <a:buSzPct val="95000"/>
              <a:buNone/>
            </a:pPr>
            <a:r>
              <a:rPr lang="en-US" dirty="0" smtClean="0">
                <a:latin typeface="+mj-lt"/>
              </a:rPr>
              <a:t>10- </a:t>
            </a:r>
            <a:r>
              <a:rPr lang="en-US" sz="2400" dirty="0" smtClean="0">
                <a:latin typeface="+mj-lt"/>
              </a:rPr>
              <a:t>Equipments not left standing in traffic lanes. </a:t>
            </a:r>
          </a:p>
          <a:p>
            <a:pPr marL="274320" lvl="2" indent="-274320" algn="l" rtl="0">
              <a:buClr>
                <a:schemeClr val="accent3"/>
              </a:buClr>
              <a:buSzPct val="95000"/>
              <a:buNone/>
            </a:pPr>
            <a:r>
              <a:rPr lang="en-US" dirty="0" smtClean="0">
                <a:latin typeface="+mj-lt"/>
              </a:rPr>
              <a:t>11- </a:t>
            </a:r>
            <a:r>
              <a:rPr lang="en-US" sz="2400" dirty="0" smtClean="0">
                <a:latin typeface="+mj-lt"/>
              </a:rPr>
              <a:t>Do not obstruct fire equipment. Know location of firefighting equipment and how to use it.  Know evacuation routes and what to do in case of fire.</a:t>
            </a:r>
          </a:p>
          <a:p>
            <a:pPr marL="274320" lvl="2" indent="-274320" algn="l" rtl="0">
              <a:buClr>
                <a:schemeClr val="accent3"/>
              </a:buClr>
              <a:buSzPct val="95000"/>
              <a:buNone/>
            </a:pPr>
            <a:r>
              <a:rPr lang="en-US" dirty="0" smtClean="0">
                <a:latin typeface="+mj-lt"/>
              </a:rPr>
              <a:t>12- </a:t>
            </a:r>
            <a:r>
              <a:rPr lang="en-US" sz="2400" dirty="0" smtClean="0">
                <a:latin typeface="+mj-lt"/>
              </a:rPr>
              <a:t>All Clinical Laboratory materials, bottles, specimens, etc., shall be plainly labeled.  </a:t>
            </a:r>
          </a:p>
          <a:p>
            <a:pPr marL="274320" lvl="2" indent="-274320" algn="l" rtl="0">
              <a:buClr>
                <a:schemeClr val="accent3"/>
              </a:buClr>
              <a:buSzPct val="95000"/>
              <a:buNone/>
            </a:pPr>
            <a:r>
              <a:rPr lang="en-US" dirty="0" smtClean="0">
                <a:latin typeface="+mj-lt"/>
              </a:rPr>
              <a:t>13- </a:t>
            </a:r>
            <a:r>
              <a:rPr lang="en-US" sz="2400" dirty="0" smtClean="0">
                <a:latin typeface="+mj-lt"/>
              </a:rPr>
              <a:t>Mouth pipetting is prohibited.</a:t>
            </a:r>
          </a:p>
          <a:p>
            <a:pPr marL="274320" lvl="2" indent="-274320" algn="l" rtl="0">
              <a:buClr>
                <a:schemeClr val="accent3"/>
              </a:buClr>
              <a:buSzPct val="95000"/>
              <a:buNone/>
            </a:pPr>
            <a:r>
              <a:rPr lang="en-US" dirty="0" smtClean="0">
                <a:latin typeface="+mj-lt"/>
              </a:rPr>
              <a:t>14- </a:t>
            </a:r>
            <a:r>
              <a:rPr lang="en-US" sz="2400" dirty="0" smtClean="0">
                <a:latin typeface="+mj-lt"/>
              </a:rPr>
              <a:t>Disposable gloves must be worn as indicated.</a:t>
            </a:r>
          </a:p>
          <a:p>
            <a:pPr algn="l" rtl="0">
              <a:buNone/>
            </a:pPr>
            <a:endParaRPr lang="ar-SA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Safety rules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2" indent="-274320" algn="l" rtl="0">
              <a:buClr>
                <a:schemeClr val="accent3"/>
              </a:buClr>
              <a:buSzPct val="95000"/>
              <a:buNone/>
            </a:pPr>
            <a:r>
              <a:rPr lang="en-US" dirty="0" smtClean="0">
                <a:latin typeface="+mj-lt"/>
              </a:rPr>
              <a:t>15- </a:t>
            </a:r>
            <a:r>
              <a:rPr lang="en-US" sz="2400" dirty="0" smtClean="0">
                <a:latin typeface="+mj-lt"/>
              </a:rPr>
              <a:t>Any working area that becomes contaminated, cleaned immediately with a disinfecting solution.  </a:t>
            </a:r>
          </a:p>
          <a:p>
            <a:pPr marL="274320" lvl="2" indent="-274320" algn="l" rtl="0">
              <a:buClr>
                <a:schemeClr val="accent3"/>
              </a:buClr>
              <a:buSzPct val="95000"/>
              <a:buNone/>
            </a:pPr>
            <a:r>
              <a:rPr lang="en-US" dirty="0" smtClean="0">
                <a:latin typeface="+mj-lt"/>
              </a:rPr>
              <a:t>16- </a:t>
            </a:r>
            <a:r>
              <a:rPr lang="en-US" sz="2400" dirty="0" smtClean="0">
                <a:latin typeface="+mj-lt"/>
              </a:rPr>
              <a:t>Any specimen of blood, urine, sputum, saliva, other body fluid or tissue must be regarded as potentially infectious.  </a:t>
            </a:r>
          </a:p>
          <a:p>
            <a:pPr algn="l" rtl="0">
              <a:buNone/>
            </a:pPr>
            <a:endParaRPr lang="ar-SA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Safety rules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2" indent="-274320" algn="l" rtl="0">
              <a:buClr>
                <a:schemeClr val="accent3"/>
              </a:buClr>
              <a:buSzPct val="95000"/>
            </a:pPr>
            <a:r>
              <a:rPr lang="en-US" sz="2400" b="1" dirty="0" smtClean="0">
                <a:latin typeface="+mj-lt"/>
              </a:rPr>
              <a:t>Rules of obtaining the Specimen </a:t>
            </a:r>
          </a:p>
          <a:p>
            <a:pPr marL="274320" lvl="3" indent="-274320" algn="l" rtl="0">
              <a:buSzPct val="95000"/>
              <a:buNone/>
            </a:pPr>
            <a:r>
              <a:rPr lang="en-US" sz="2400" dirty="0" smtClean="0">
                <a:latin typeface="+mj-lt"/>
              </a:rPr>
              <a:t>1- Always use Standard Precautions.</a:t>
            </a:r>
          </a:p>
          <a:p>
            <a:pPr marL="274320" lvl="3" indent="-274320" algn="l" rtl="0">
              <a:buSzPct val="95000"/>
              <a:buNone/>
            </a:pPr>
            <a:r>
              <a:rPr lang="en-US" sz="2400" dirty="0" smtClean="0">
                <a:latin typeface="+mj-lt"/>
              </a:rPr>
              <a:t>2- Avoid contact of open skin lesions with blood.</a:t>
            </a:r>
          </a:p>
          <a:p>
            <a:pPr marL="274320" lvl="3" indent="-274320" algn="l" rtl="0">
              <a:buSzPct val="95000"/>
              <a:buNone/>
            </a:pPr>
            <a:r>
              <a:rPr lang="en-US" sz="2400" dirty="0" smtClean="0">
                <a:latin typeface="+mj-lt"/>
              </a:rPr>
              <a:t>3- Hands are to be washed if they become contaminated with blood while taking specimens.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Safety rules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3" indent="-274320" algn="l" rtl="0">
              <a:buSzPct val="95000"/>
              <a:buNone/>
            </a:pPr>
            <a:r>
              <a:rPr lang="en-US" sz="2400" dirty="0" smtClean="0">
                <a:latin typeface="+mj-lt"/>
              </a:rPr>
              <a:t>4- Do not bend needles after use.  Do not reinsert used needles in their original containers.  Place used needles in the puncture-resistant container provided for disposal needles.</a:t>
            </a:r>
          </a:p>
          <a:p>
            <a:pPr marL="274320" lvl="3" indent="-274320" algn="l" rtl="0">
              <a:buSzPct val="95000"/>
              <a:buNone/>
            </a:pPr>
            <a:r>
              <a:rPr lang="en-US" sz="2400" dirty="0" smtClean="0">
                <a:latin typeface="+mj-lt"/>
              </a:rPr>
              <a:t>5- Gloves and lab coats are to be worn while obtaining all specimens.</a:t>
            </a:r>
          </a:p>
          <a:p>
            <a:pPr marL="274320" lvl="3" indent="-274320" algn="l" rtl="0">
              <a:buSzPct val="95000"/>
              <a:buNone/>
            </a:pPr>
            <a:r>
              <a:rPr lang="en-US" sz="2400" dirty="0" smtClean="0">
                <a:latin typeface="+mj-lt"/>
              </a:rPr>
              <a:t>6- After removing gloves and lab coat wash hands thoroughly.</a:t>
            </a:r>
          </a:p>
          <a:p>
            <a:pPr algn="l" rtl="0">
              <a:buNone/>
            </a:pPr>
            <a:endParaRPr lang="ar-SA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67545" y="2505671"/>
            <a:ext cx="8208911" cy="18466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anose="020F0502020204030204" pitchFamily="34" charset="0"/>
              </a:rPr>
              <a:t>All the success &amp; prosperity</a:t>
            </a:r>
          </a:p>
          <a:p>
            <a:pPr algn="ctr"/>
            <a:r>
              <a:rPr lang="ar-SA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كل النجــــاح و التـــوفـــيـــق</a:t>
            </a:r>
            <a:endParaRPr lang="x-none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to laboratory department &amp; blood bank department </a:t>
            </a:r>
            <a:endParaRPr lang="ar-SA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>
                <a:solidFill>
                  <a:srgbClr val="00B050"/>
                </a:solidFill>
                <a:latin typeface="+mj-lt"/>
              </a:rPr>
              <a:t>Definition :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 </a:t>
            </a:r>
            <a:r>
              <a:rPr lang="en-US" u="sng" dirty="0" smtClean="0">
                <a:solidFill>
                  <a:srgbClr val="FF0000"/>
                </a:solidFill>
                <a:latin typeface="+mj-lt"/>
              </a:rPr>
              <a:t>laboratory medicine :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dirty="0" smtClean="0">
                <a:latin typeface="+mj-lt"/>
              </a:rPr>
              <a:t>is the branch of medicine which provide physicians and other healthcare professionals with information to :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  <a:latin typeface="+mj-lt"/>
              </a:rPr>
              <a:t>1-</a:t>
            </a:r>
            <a:r>
              <a:rPr lang="en-US" dirty="0" smtClean="0">
                <a:latin typeface="+mj-lt"/>
              </a:rPr>
              <a:t> detect disease or predisposition of a disease .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  <a:latin typeface="+mj-lt"/>
              </a:rPr>
              <a:t>2-</a:t>
            </a:r>
            <a:r>
              <a:rPr lang="en-US" dirty="0" smtClean="0">
                <a:latin typeface="+mj-lt"/>
              </a:rPr>
              <a:t> confirm or reject a diagnosis .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  <a:latin typeface="+mj-lt"/>
              </a:rPr>
              <a:t>3- </a:t>
            </a:r>
            <a:r>
              <a:rPr lang="en-US" dirty="0" smtClean="0">
                <a:latin typeface="+mj-lt"/>
              </a:rPr>
              <a:t>establish prognosis .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  <a:latin typeface="+mj-lt"/>
              </a:rPr>
              <a:t>4-</a:t>
            </a:r>
            <a:r>
              <a:rPr lang="en-US" dirty="0" smtClean="0">
                <a:latin typeface="+mj-lt"/>
              </a:rPr>
              <a:t> guide patient management .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  <a:latin typeface="+mj-lt"/>
              </a:rPr>
              <a:t>5-</a:t>
            </a:r>
            <a:r>
              <a:rPr lang="en-US" dirty="0" smtClean="0">
                <a:latin typeface="+mj-lt"/>
              </a:rPr>
              <a:t> monitor efficacy therapy .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  <a:latin typeface="+mj-lt"/>
              </a:rPr>
              <a:t>6- </a:t>
            </a:r>
            <a:r>
              <a:rPr lang="en-US" dirty="0" smtClean="0">
                <a:latin typeface="+mj-lt"/>
              </a:rPr>
              <a:t>direct prevention </a:t>
            </a:r>
            <a:r>
              <a:rPr lang="en-US" dirty="0">
                <a:latin typeface="+mj-lt"/>
              </a:rPr>
              <a:t>of </a:t>
            </a:r>
            <a:r>
              <a:rPr lang="en-US" dirty="0" smtClean="0">
                <a:latin typeface="+mj-lt"/>
              </a:rPr>
              <a:t>disease and health care planning .</a:t>
            </a:r>
            <a:endParaRPr lang="ar-SA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to laboratory department &amp; blood bank department </a:t>
            </a:r>
            <a:endParaRPr lang="ar-SA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u="sng" dirty="0" smtClean="0">
                <a:solidFill>
                  <a:srgbClr val="FF0000"/>
                </a:solidFill>
                <a:latin typeface="+mj-lt"/>
              </a:rPr>
              <a:t>Blood Bank ( transfusion medicine ) :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dirty="0" smtClean="0">
                <a:latin typeface="+mj-lt"/>
              </a:rPr>
              <a:t>is a multidisciplinary specialty encompassing all aspects of blood donation , blood component preparation , serology ( antibody screening ) , and blood transfusion therapy .  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 </a:t>
            </a:r>
            <a:endParaRPr lang="ar-SA" u="sng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to laboratory department &amp; blood bank department </a:t>
            </a:r>
            <a:endParaRPr lang="ar-SA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pPr algn="l" rtl="0"/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Sections/branches : </a:t>
            </a:r>
            <a:r>
              <a:rPr lang="en-US" dirty="0" smtClean="0">
                <a:latin typeface="+mj-lt"/>
              </a:rPr>
              <a:t>they are different among hospitals </a:t>
            </a:r>
            <a:endParaRPr lang="en-US" b="1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pPr algn="l" rtl="0">
              <a:buNone/>
            </a:pPr>
            <a:r>
              <a:rPr lang="en-US" dirty="0" smtClean="0">
                <a:solidFill>
                  <a:srgbClr val="C00000"/>
                </a:solidFill>
                <a:latin typeface="+mj-lt"/>
              </a:rPr>
              <a:t>1- blood bank : </a:t>
            </a:r>
            <a:r>
              <a:rPr lang="en-US" dirty="0" smtClean="0">
                <a:latin typeface="+mj-lt"/>
              </a:rPr>
              <a:t>offering cross match, antibody detection,  donor screening , providing blood &amp; blood component </a:t>
            </a:r>
          </a:p>
          <a:p>
            <a:pPr algn="l" rtl="0">
              <a:buNone/>
            </a:pPr>
            <a:r>
              <a:rPr lang="en-US" dirty="0">
                <a:solidFill>
                  <a:srgbClr val="C00000"/>
                </a:solidFill>
                <a:latin typeface="+mj-lt"/>
              </a:rPr>
              <a:t>2- clinical biochemistry : </a:t>
            </a:r>
            <a:r>
              <a:rPr lang="en-US" dirty="0">
                <a:latin typeface="+mj-lt"/>
              </a:rPr>
              <a:t>offering a wide range of chemistry parameters including : </a:t>
            </a:r>
            <a:r>
              <a:rPr lang="en-US" dirty="0">
                <a:solidFill>
                  <a:srgbClr val="C00000"/>
                </a:solidFill>
                <a:latin typeface="+mj-lt"/>
              </a:rPr>
              <a:t> </a:t>
            </a:r>
          </a:p>
          <a:p>
            <a:pPr algn="l" rtl="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  <a:latin typeface="+mj-lt"/>
              </a:rPr>
              <a:t> enzymology, toxicology and endocrinology</a:t>
            </a:r>
            <a:r>
              <a:rPr lang="en-US" dirty="0" smtClean="0">
                <a:solidFill>
                  <a:srgbClr val="C00000"/>
                </a:solidFill>
                <a:latin typeface="+mj-lt"/>
              </a:rPr>
              <a:t>.</a:t>
            </a:r>
            <a:endParaRPr lang="en-US" dirty="0" smtClean="0">
              <a:latin typeface="+mj-lt"/>
            </a:endParaRPr>
          </a:p>
          <a:p>
            <a:pPr algn="l" rtl="0">
              <a:buNone/>
            </a:pPr>
            <a:r>
              <a:rPr lang="en-US" dirty="0" smtClean="0">
                <a:solidFill>
                  <a:srgbClr val="C00000"/>
                </a:solidFill>
                <a:latin typeface="+mj-lt"/>
              </a:rPr>
              <a:t>3- histopathology &amp; cytopathology : </a:t>
            </a:r>
            <a:r>
              <a:rPr lang="en-US" dirty="0" smtClean="0">
                <a:latin typeface="+mj-lt"/>
              </a:rPr>
              <a:t>giving the service of cytology &amp; biopsy report for all the tissue .    </a:t>
            </a:r>
            <a:endParaRPr lang="en-US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to laboratory department &amp; blood bank department </a:t>
            </a:r>
            <a:endParaRPr lang="ar-SA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>
                <a:solidFill>
                  <a:srgbClr val="C00000"/>
                </a:solidFill>
                <a:latin typeface="+mj-lt"/>
              </a:rPr>
              <a:t>4- hematology : </a:t>
            </a:r>
            <a:r>
              <a:rPr lang="en-US" dirty="0" smtClean="0">
                <a:latin typeface="+mj-lt"/>
              </a:rPr>
              <a:t>offering routine CBC , coagulation profile and bone marrow aspirate .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C00000"/>
                </a:solidFill>
                <a:latin typeface="+mj-lt"/>
              </a:rPr>
              <a:t>5- microbiology : </a:t>
            </a:r>
            <a:r>
              <a:rPr lang="en-US" dirty="0" smtClean="0">
                <a:latin typeface="+mj-lt"/>
              </a:rPr>
              <a:t>offering the gram’s stain , culture &amp; sensitivity . In some hospitals  it is offering Z.N stain .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C00000"/>
                </a:solidFill>
                <a:latin typeface="+mj-lt"/>
              </a:rPr>
              <a:t>6- parasitology : </a:t>
            </a:r>
            <a:r>
              <a:rPr lang="en-US" dirty="0" smtClean="0">
                <a:latin typeface="+mj-lt"/>
              </a:rPr>
              <a:t>routine exam of stool &amp; urine .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C00000"/>
                </a:solidFill>
                <a:latin typeface="+mj-lt"/>
              </a:rPr>
              <a:t>7- serology &amp; virology : </a:t>
            </a:r>
            <a:r>
              <a:rPr lang="en-US" dirty="0" smtClean="0">
                <a:latin typeface="+mj-lt"/>
              </a:rPr>
              <a:t>screening of hepatitis , HIV, and other serology test .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C00000"/>
                </a:solidFill>
                <a:latin typeface="+mj-lt"/>
              </a:rPr>
              <a:t>8- receiving  section : </a:t>
            </a:r>
            <a:r>
              <a:rPr lang="en-US" dirty="0" smtClean="0">
                <a:latin typeface="+mj-lt"/>
              </a:rPr>
              <a:t>receives the samples from all wards  </a:t>
            </a:r>
            <a:endParaRPr lang="ar-SA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to laboratory department &amp; blood bank department </a:t>
            </a:r>
            <a:endParaRPr lang="ar-SA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Lab equipments :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B0F0"/>
                </a:solidFill>
                <a:latin typeface="+mj-lt"/>
              </a:rPr>
              <a:t>1- Autoclave :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is an instrument used to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 sterilize equipment and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 supplies by subjecting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 them to high pressure 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saturated steam at 121 °C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 for around 15–20 minutes depending 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on the size of the load and the contents</a:t>
            </a:r>
          </a:p>
          <a:p>
            <a:pPr algn="l" rtl="0">
              <a:buNone/>
            </a:pPr>
            <a:endParaRPr lang="ar-SA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5" name="صورة 4" descr="Autocla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636" y="1428736"/>
            <a:ext cx="3000364" cy="5214974"/>
          </a:xfrm>
          <a:prstGeom prst="rect">
            <a:avLst/>
          </a:prstGeom>
        </p:spPr>
      </p:pic>
      <p:pic>
        <p:nvPicPr>
          <p:cNvPr id="6" name="صورة 5" descr="تنزيل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2285992"/>
            <a:ext cx="2143125" cy="292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to laboratory department &amp; blood bank department </a:t>
            </a:r>
            <a:endParaRPr lang="ar-SA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dirty="0" smtClean="0">
                <a:solidFill>
                  <a:srgbClr val="00B0F0"/>
                </a:solidFill>
                <a:latin typeface="+mj-lt"/>
              </a:rPr>
              <a:t>2- Incubator :</a:t>
            </a:r>
            <a:r>
              <a:rPr lang="en-US" dirty="0" smtClean="0">
                <a:latin typeface="+mj-lt"/>
              </a:rPr>
              <a:t> 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is a device used to grow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and maintain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microbiological cultures 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or cell cultures. 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The incubator maintains 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optimal temperature, 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humidity and other 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conditions such as the 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 (CO</a:t>
            </a:r>
            <a:r>
              <a:rPr lang="en-US" baseline="-25000" dirty="0" smtClean="0">
                <a:latin typeface="+mj-lt"/>
              </a:rPr>
              <a:t>2</a:t>
            </a:r>
            <a:r>
              <a:rPr lang="en-US" dirty="0" smtClean="0">
                <a:latin typeface="+mj-lt"/>
              </a:rPr>
              <a:t>) and O</a:t>
            </a:r>
            <a:r>
              <a:rPr lang="en-US" baseline="-25000" dirty="0" smtClean="0">
                <a:latin typeface="+mj-lt"/>
              </a:rPr>
              <a:t>2</a:t>
            </a:r>
            <a:r>
              <a:rPr lang="en-US" dirty="0" smtClean="0">
                <a:latin typeface="+mj-lt"/>
              </a:rPr>
              <a:t> content of the atmosphere inside.</a:t>
            </a:r>
          </a:p>
          <a:p>
            <a:pPr algn="l" rtl="0">
              <a:buNone/>
            </a:pPr>
            <a:endParaRPr lang="ar-SA" dirty="0">
              <a:latin typeface="+mj-lt"/>
            </a:endParaRPr>
          </a:p>
        </p:txBody>
      </p:sp>
      <p:pic>
        <p:nvPicPr>
          <p:cNvPr id="4" name="صورة 3" descr="تنزيل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702" y="1928802"/>
            <a:ext cx="2500298" cy="3786214"/>
          </a:xfrm>
          <a:prstGeom prst="rect">
            <a:avLst/>
          </a:prstGeom>
        </p:spPr>
      </p:pic>
      <p:pic>
        <p:nvPicPr>
          <p:cNvPr id="5" name="صورة 4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2000240"/>
            <a:ext cx="2562230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to laboratory department &amp; blood bank department </a:t>
            </a:r>
            <a:endParaRPr lang="ar-SA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>
                <a:solidFill>
                  <a:srgbClr val="00B0F0"/>
                </a:solidFill>
                <a:latin typeface="+mj-lt"/>
              </a:rPr>
              <a:t>3- Centrifuge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The centrifuge works using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 the sedimentation principle, 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where the centripetal acceleration 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causes more dense substances to 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separate out along the bottom of the tube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 &amp; lighter objects will tend to </a:t>
            </a:r>
          </a:p>
          <a:p>
            <a:pPr algn="l" rtl="0">
              <a:buNone/>
            </a:pPr>
            <a:r>
              <a:rPr lang="en-US" dirty="0" smtClean="0">
                <a:latin typeface="+mj-lt"/>
              </a:rPr>
              <a:t>move to the top of the tube .</a:t>
            </a:r>
            <a:endParaRPr lang="ar-SA" dirty="0">
              <a:latin typeface="+mj-lt"/>
            </a:endParaRPr>
          </a:p>
        </p:txBody>
      </p:sp>
      <p:pic>
        <p:nvPicPr>
          <p:cNvPr id="4" name="صورة 3" descr="images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4929198"/>
            <a:ext cx="2143140" cy="1771650"/>
          </a:xfrm>
          <a:prstGeom prst="rect">
            <a:avLst/>
          </a:prstGeom>
        </p:spPr>
      </p:pic>
      <p:pic>
        <p:nvPicPr>
          <p:cNvPr id="5" name="صورة 4" descr="images (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1012" y="1928802"/>
            <a:ext cx="2412988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871</TotalTime>
  <Words>860</Words>
  <Application>Microsoft Office PowerPoint</Application>
  <PresentationFormat>On-screen Show (4:3)</PresentationFormat>
  <Paragraphs>154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تدفق</vt:lpstr>
      <vt:lpstr>سمة Office</vt:lpstr>
      <vt:lpstr>LAB 304  Lecture \ 1</vt:lpstr>
      <vt:lpstr>Learning objectives</vt:lpstr>
      <vt:lpstr>Introduction to laboratory department &amp; blood bank department </vt:lpstr>
      <vt:lpstr>Introduction to laboratory department &amp; blood bank department </vt:lpstr>
      <vt:lpstr>Introduction to laboratory department &amp; blood bank department </vt:lpstr>
      <vt:lpstr>Introduction to laboratory department &amp; blood bank department </vt:lpstr>
      <vt:lpstr>Introduction to laboratory department &amp; blood bank department </vt:lpstr>
      <vt:lpstr>Introduction to laboratory department &amp; blood bank department </vt:lpstr>
      <vt:lpstr>Introduction to laboratory department &amp; blood bank department </vt:lpstr>
      <vt:lpstr>Introduction to laboratory department &amp; blood bank department </vt:lpstr>
      <vt:lpstr>Introduction to laboratory department &amp; blood bank department </vt:lpstr>
      <vt:lpstr>Introduction to laboratory department &amp; blood bank department </vt:lpstr>
      <vt:lpstr>Introduction to laboratory department &amp; blood bank department </vt:lpstr>
      <vt:lpstr>Safety rules</vt:lpstr>
      <vt:lpstr>Safety rules</vt:lpstr>
      <vt:lpstr>Safety rules</vt:lpstr>
      <vt:lpstr>Safety rules</vt:lpstr>
      <vt:lpstr>PowerPoint Presentation</vt:lpstr>
      <vt:lpstr>PowerPoint Presentation</vt:lpstr>
      <vt:lpstr>PowerPoint Presentation</vt:lpstr>
      <vt:lpstr>PowerPoint Presentation</vt:lpstr>
      <vt:lpstr>Safety rules</vt:lpstr>
      <vt:lpstr>Safety rules</vt:lpstr>
      <vt:lpstr>Safety rules</vt:lpstr>
      <vt:lpstr>Safety rules</vt:lpstr>
      <vt:lpstr>Safety rules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Skill 301</dc:title>
  <dc:creator>usera</dc:creator>
  <cp:lastModifiedBy>Eltayeb Bala</cp:lastModifiedBy>
  <cp:revision>47</cp:revision>
  <dcterms:created xsi:type="dcterms:W3CDTF">2012-02-05T18:39:54Z</dcterms:created>
  <dcterms:modified xsi:type="dcterms:W3CDTF">2015-09-07T09:05:39Z</dcterms:modified>
</cp:coreProperties>
</file>